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10688638" cy="15124113"/>
  <p:notesSz cx="9866313" cy="6735763"/>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p:scale>
          <a:sx n="60" d="100"/>
          <a:sy n="60" d="100"/>
        </p:scale>
        <p:origin x="1168"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8750638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58805" tIns="29403" rIns="58805" bIns="29403"/>
          <a:lstStyle/>
          <a:p>
            <a:endParaRPr lang="en-US" dirty="0"/>
          </a:p>
        </p:txBody>
      </p:sp>
      <p:sp>
        <p:nvSpPr>
          <p:cNvPr id="4" name="Slide Number Placeholder 3"/>
          <p:cNvSpPr>
            <a:spLocks noGrp="1"/>
          </p:cNvSpPr>
          <p:nvPr>
            <p:ph type="sldNum" sz="quarter" idx="10"/>
          </p:nvPr>
        </p:nvSpPr>
        <p:spPr/>
        <p:txBody>
          <a:bodyPr lIns="58805" tIns="29403" rIns="58805" bIns="29403"/>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CF7EE"/>
        </a:solidFill>
        <a:effectLst/>
      </p:bgPr>
    </p:bg>
    <p:spTree>
      <p:nvGrpSpPr>
        <p:cNvPr id="1" name=""/>
        <p:cNvGrpSpPr/>
        <p:nvPr/>
      </p:nvGrpSpPr>
      <p:grpSpPr>
        <a:xfrm>
          <a:off x="0" y="0"/>
          <a:ext cx="0" cy="0"/>
          <a:chOff x="0" y="0"/>
          <a:chExt cx="0" cy="0"/>
        </a:xfrm>
      </p:grpSpPr>
      <p:sp>
        <p:nvSpPr>
          <p:cNvPr id="2" name="Shape 0"/>
          <p:cNvSpPr/>
          <p:nvPr/>
        </p:nvSpPr>
        <p:spPr>
          <a:xfrm>
            <a:off x="201168" y="201168"/>
            <a:ext cx="10287000" cy="14721840"/>
          </a:xfrm>
          <a:prstGeom prst="rect">
            <a:avLst/>
          </a:prstGeom>
          <a:solidFill>
            <a:srgbClr val="FCF7EE">
              <a:alpha val="0"/>
            </a:srgbClr>
          </a:solidFill>
          <a:ln w="12700">
            <a:solidFill>
              <a:srgbClr val="B18723"/>
            </a:solidFill>
            <a:prstDash val="solid"/>
          </a:ln>
        </p:spPr>
        <p:txBody>
          <a:bodyPr/>
          <a:lstStyle/>
          <a:p>
            <a:endParaRPr lang="ja-JP" altLang="en-US"/>
          </a:p>
        </p:txBody>
      </p:sp>
      <p:sp>
        <p:nvSpPr>
          <p:cNvPr id="3" name="Shape 1"/>
          <p:cNvSpPr/>
          <p:nvPr/>
        </p:nvSpPr>
        <p:spPr>
          <a:xfrm>
            <a:off x="384048" y="384048"/>
            <a:ext cx="9921240" cy="14356080"/>
          </a:xfrm>
          <a:prstGeom prst="rect">
            <a:avLst/>
          </a:prstGeom>
          <a:solidFill>
            <a:srgbClr val="FCF7EE">
              <a:alpha val="0"/>
            </a:srgbClr>
          </a:solidFill>
          <a:ln w="12700">
            <a:solidFill>
              <a:srgbClr val="E9D9AE"/>
            </a:solidFill>
            <a:prstDash val="solid"/>
          </a:ln>
        </p:spPr>
        <p:txBody>
          <a:bodyPr/>
          <a:lstStyle/>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endParaRPr lang="en-US" altLang="ja-JP" dirty="0"/>
          </a:p>
          <a:p>
            <a:r>
              <a:rPr lang="ja-JP" altLang="en-US" dirty="0"/>
              <a:t>　</a:t>
            </a:r>
            <a:r>
              <a:rPr lang="en-US" altLang="ja-JP" dirty="0"/>
              <a:t>※</a:t>
            </a:r>
            <a:r>
              <a:rPr lang="ja-JP" altLang="en-US" dirty="0"/>
              <a:t>　なおこのデザインを基にした最終的なロゴについては現在デザイン会社に作成依頼中</a:t>
            </a:r>
            <a:endParaRPr lang="en-US" altLang="ja-JP" dirty="0"/>
          </a:p>
          <a:p>
            <a:endParaRPr lang="en-US" altLang="ja-JP" dirty="0"/>
          </a:p>
          <a:p>
            <a:endParaRPr lang="en-US" altLang="ja-JP" dirty="0"/>
          </a:p>
          <a:p>
            <a:endParaRPr lang="en-US" altLang="ja-JP" dirty="0"/>
          </a:p>
          <a:p>
            <a:endParaRPr lang="en-US" altLang="ja-JP" dirty="0"/>
          </a:p>
          <a:p>
            <a:endParaRPr lang="ja-JP" altLang="en-US" dirty="0"/>
          </a:p>
        </p:txBody>
      </p:sp>
      <p:sp>
        <p:nvSpPr>
          <p:cNvPr id="4" name="Text 2"/>
          <p:cNvSpPr/>
          <p:nvPr/>
        </p:nvSpPr>
        <p:spPr>
          <a:xfrm>
            <a:off x="502920" y="475488"/>
            <a:ext cx="256032" cy="219456"/>
          </a:xfrm>
          <a:prstGeom prst="rect">
            <a:avLst/>
          </a:prstGeom>
          <a:noFill/>
          <a:ln/>
        </p:spPr>
        <p:txBody>
          <a:bodyPr wrap="square" lIns="0" tIns="0" rIns="0" bIns="0" rtlCol="0" anchor="ctr"/>
          <a:lstStyle/>
          <a:p>
            <a:pPr marL="0" indent="0" algn="ctr">
              <a:buNone/>
            </a:pPr>
            <a:r>
              <a:rPr lang="en-US" sz="1300" dirty="0">
                <a:solidFill>
                  <a:srgbClr val="D4A73C"/>
                </a:solidFill>
              </a:rPr>
              <a:t>✦</a:t>
            </a:r>
            <a:endParaRPr lang="en-US" sz="1300" dirty="0"/>
          </a:p>
        </p:txBody>
      </p:sp>
      <p:sp>
        <p:nvSpPr>
          <p:cNvPr id="5" name="Text 3"/>
          <p:cNvSpPr/>
          <p:nvPr/>
        </p:nvSpPr>
        <p:spPr>
          <a:xfrm>
            <a:off x="9930384" y="475488"/>
            <a:ext cx="256032" cy="219456"/>
          </a:xfrm>
          <a:prstGeom prst="rect">
            <a:avLst/>
          </a:prstGeom>
          <a:noFill/>
          <a:ln/>
        </p:spPr>
        <p:txBody>
          <a:bodyPr wrap="square" lIns="0" tIns="0" rIns="0" bIns="0" rtlCol="0" anchor="ctr"/>
          <a:lstStyle/>
          <a:p>
            <a:pPr marL="0" indent="0" algn="ctr">
              <a:buNone/>
            </a:pPr>
            <a:r>
              <a:rPr lang="en-US" sz="1300" dirty="0">
                <a:solidFill>
                  <a:srgbClr val="D4A73C"/>
                </a:solidFill>
              </a:rPr>
              <a:t>✦</a:t>
            </a:r>
            <a:endParaRPr lang="en-US" sz="1300" dirty="0"/>
          </a:p>
        </p:txBody>
      </p:sp>
      <p:sp>
        <p:nvSpPr>
          <p:cNvPr id="6" name="Text 4"/>
          <p:cNvSpPr/>
          <p:nvPr/>
        </p:nvSpPr>
        <p:spPr>
          <a:xfrm>
            <a:off x="868680" y="438912"/>
            <a:ext cx="8961120" cy="256032"/>
          </a:xfrm>
          <a:prstGeom prst="rect">
            <a:avLst/>
          </a:prstGeom>
          <a:noFill/>
          <a:ln/>
        </p:spPr>
        <p:txBody>
          <a:bodyPr wrap="square" lIns="0" tIns="0" rIns="0" bIns="0" rtlCol="0" anchor="ctr"/>
          <a:lstStyle/>
          <a:p>
            <a:pPr marL="0" indent="0" algn="ctr">
              <a:buNone/>
            </a:pPr>
            <a:r>
              <a:rPr lang="en-US" sz="1100" b="1" dirty="0">
                <a:solidFill>
                  <a:srgbClr val="B18723"/>
                </a:solidFill>
                <a:latin typeface="Noto Sans CJK JP" pitchFamily="34" charset="0"/>
                <a:ea typeface="Noto Sans CJK JP" pitchFamily="34" charset="-122"/>
                <a:cs typeface="Noto Sans CJK JP" pitchFamily="34" charset="-120"/>
              </a:rPr>
              <a:t>KUMAMOTO UNIVERSITY FACULTY OF LAW</a:t>
            </a:r>
            <a:endParaRPr lang="en-US" sz="1100" dirty="0"/>
          </a:p>
        </p:txBody>
      </p:sp>
      <p:sp>
        <p:nvSpPr>
          <p:cNvPr id="7" name="Text 5"/>
          <p:cNvSpPr/>
          <p:nvPr/>
        </p:nvSpPr>
        <p:spPr>
          <a:xfrm>
            <a:off x="777240" y="731520"/>
            <a:ext cx="9125712" cy="475488"/>
          </a:xfrm>
          <a:prstGeom prst="rect">
            <a:avLst/>
          </a:prstGeom>
          <a:noFill/>
          <a:ln/>
          <a:effectLst>
            <a:outerShdw blurRad="12700" dist="6350" dir="2700000" algn="bl" rotWithShape="0">
              <a:srgbClr val="000000">
                <a:alpha val="12000"/>
              </a:srgbClr>
            </a:outerShdw>
          </a:effectLst>
        </p:spPr>
        <p:txBody>
          <a:bodyPr wrap="square" lIns="0" tIns="0" rIns="0" bIns="0" rtlCol="0" anchor="ctr"/>
          <a:lstStyle/>
          <a:p>
            <a:pPr marL="0" indent="0" algn="ctr">
              <a:buNone/>
            </a:pPr>
            <a:r>
              <a:rPr lang="en-US" sz="2900" b="1" dirty="0">
                <a:solidFill>
                  <a:srgbClr val="26233D"/>
                </a:solidFill>
                <a:latin typeface="Noto Serif CJK JP" pitchFamily="34" charset="0"/>
                <a:ea typeface="Noto Serif CJK JP" pitchFamily="34" charset="-122"/>
                <a:cs typeface="Noto Serif CJK JP" pitchFamily="34" charset="-120"/>
              </a:rPr>
              <a:t>法学部ロゴコンテスト</a:t>
            </a:r>
            <a:endParaRPr lang="en-US" sz="2900" dirty="0"/>
          </a:p>
        </p:txBody>
      </p:sp>
      <p:sp>
        <p:nvSpPr>
          <p:cNvPr id="8" name="Text 6"/>
          <p:cNvSpPr/>
          <p:nvPr/>
        </p:nvSpPr>
        <p:spPr>
          <a:xfrm>
            <a:off x="3547872" y="1225296"/>
            <a:ext cx="3611880" cy="402336"/>
          </a:xfrm>
          <a:prstGeom prst="rect">
            <a:avLst/>
          </a:prstGeom>
          <a:solidFill>
            <a:srgbClr val="B18723"/>
          </a:solidFill>
          <a:ln>
            <a:solidFill>
              <a:srgbClr val="B18723"/>
            </a:solidFill>
          </a:ln>
          <a:effectLst>
            <a:outerShdw blurRad="15240" dist="6350" dir="2700000" algn="bl" rotWithShape="0">
              <a:srgbClr val="8C6A15">
                <a:alpha val="18000"/>
              </a:srgbClr>
            </a:outerShdw>
          </a:effectLst>
        </p:spPr>
        <p:txBody>
          <a:bodyPr wrap="square" lIns="508" tIns="508" rIns="508" bIns="508" rtlCol="0" anchor="ctr"/>
          <a:lstStyle/>
          <a:p>
            <a:pPr marL="0" indent="0" algn="ctr">
              <a:buNone/>
            </a:pPr>
            <a:r>
              <a:rPr lang="en-US" sz="2000" b="1" dirty="0">
                <a:solidFill>
                  <a:srgbClr val="FFFDFC"/>
                </a:solidFill>
                <a:latin typeface="Noto Sans CJK JP" pitchFamily="34" charset="0"/>
                <a:ea typeface="Noto Sans CJK JP" pitchFamily="34" charset="-122"/>
                <a:cs typeface="Noto Sans CJK JP" pitchFamily="34" charset="-120"/>
              </a:rPr>
              <a:t>最優秀賞作品</a:t>
            </a:r>
            <a:endParaRPr lang="en-US" sz="2000" dirty="0"/>
          </a:p>
        </p:txBody>
      </p:sp>
      <p:sp>
        <p:nvSpPr>
          <p:cNvPr id="9" name="Shape 7"/>
          <p:cNvSpPr/>
          <p:nvPr/>
        </p:nvSpPr>
        <p:spPr>
          <a:xfrm>
            <a:off x="749808" y="1783080"/>
            <a:ext cx="9189720" cy="0"/>
          </a:xfrm>
          <a:prstGeom prst="line">
            <a:avLst/>
          </a:prstGeom>
          <a:noFill/>
          <a:ln w="12700">
            <a:solidFill>
              <a:srgbClr val="DCC892"/>
            </a:solidFill>
            <a:prstDash val="solid"/>
          </a:ln>
        </p:spPr>
        <p:txBody>
          <a:bodyPr/>
          <a:lstStyle/>
          <a:p>
            <a:endParaRPr lang="ja-JP" altLang="en-US"/>
          </a:p>
        </p:txBody>
      </p:sp>
      <p:sp>
        <p:nvSpPr>
          <p:cNvPr id="10" name="Shape 8"/>
          <p:cNvSpPr/>
          <p:nvPr/>
        </p:nvSpPr>
        <p:spPr>
          <a:xfrm>
            <a:off x="640080" y="1938529"/>
            <a:ext cx="9400032" cy="4507991"/>
          </a:xfrm>
          <a:prstGeom prst="roundRect">
            <a:avLst>
              <a:gd name="adj" fmla="val 2388"/>
            </a:avLst>
          </a:prstGeom>
          <a:solidFill>
            <a:srgbClr val="FFFDFC"/>
          </a:solidFill>
          <a:ln w="12700">
            <a:solidFill>
              <a:srgbClr val="DCC892"/>
            </a:solidFill>
            <a:prstDash val="solid"/>
          </a:ln>
          <a:effectLst>
            <a:outerShdw blurRad="19050" dist="6350" dir="2700000" algn="bl" rotWithShape="0">
              <a:srgbClr val="C8B78B">
                <a:alpha val="12000"/>
              </a:srgbClr>
            </a:outerShdw>
          </a:effectLst>
        </p:spPr>
        <p:txBody>
          <a:bodyPr/>
          <a:lstStyle/>
          <a:p>
            <a:endParaRPr lang="ja-JP" altLang="en-US"/>
          </a:p>
        </p:txBody>
      </p:sp>
      <p:pic>
        <p:nvPicPr>
          <p:cNvPr id="12" name="Image 0" descr="/mnt/data/extracted_docx/word/media/image1.jpeg"/>
          <p:cNvPicPr>
            <a:picLocks noChangeAspect="1"/>
          </p:cNvPicPr>
          <p:nvPr/>
        </p:nvPicPr>
        <p:blipFill>
          <a:blip r:embed="rId3"/>
          <a:stretch>
            <a:fillRect/>
          </a:stretch>
        </p:blipFill>
        <p:spPr>
          <a:xfrm>
            <a:off x="2581903" y="1998031"/>
            <a:ext cx="5358810" cy="4366193"/>
          </a:xfrm>
          <a:prstGeom prst="rect">
            <a:avLst/>
          </a:prstGeom>
        </p:spPr>
      </p:pic>
      <p:sp>
        <p:nvSpPr>
          <p:cNvPr id="14" name="Text 11"/>
          <p:cNvSpPr/>
          <p:nvPr/>
        </p:nvSpPr>
        <p:spPr>
          <a:xfrm>
            <a:off x="5443496" y="2157984"/>
            <a:ext cx="2274040" cy="557784"/>
          </a:xfrm>
          <a:prstGeom prst="rect">
            <a:avLst/>
          </a:prstGeom>
          <a:noFill/>
          <a:ln/>
        </p:spPr>
        <p:txBody>
          <a:bodyPr wrap="square" lIns="0" tIns="0" rIns="0" bIns="0" rtlCol="0" anchor="ctr"/>
          <a:lstStyle/>
          <a:p>
            <a:pPr marL="0" indent="0" algn="l">
              <a:buNone/>
            </a:pPr>
            <a:endParaRPr lang="en-US" sz="1650" dirty="0"/>
          </a:p>
        </p:txBody>
      </p:sp>
      <p:sp>
        <p:nvSpPr>
          <p:cNvPr id="18" name="Shape 14"/>
          <p:cNvSpPr/>
          <p:nvPr/>
        </p:nvSpPr>
        <p:spPr>
          <a:xfrm>
            <a:off x="640080" y="6656832"/>
            <a:ext cx="9400032" cy="1298448"/>
          </a:xfrm>
          <a:prstGeom prst="roundRect">
            <a:avLst>
              <a:gd name="adj" fmla="val 7042"/>
            </a:avLst>
          </a:prstGeom>
          <a:solidFill>
            <a:srgbClr val="F6E8BF"/>
          </a:solidFill>
          <a:ln w="12700">
            <a:solidFill>
              <a:srgbClr val="B18723"/>
            </a:solidFill>
            <a:prstDash val="solid"/>
          </a:ln>
          <a:effectLst>
            <a:outerShdw blurRad="19050" dist="6350" dir="2700000" algn="bl" rotWithShape="0">
              <a:srgbClr val="B89A40">
                <a:alpha val="15000"/>
              </a:srgbClr>
            </a:outerShdw>
          </a:effectLst>
        </p:spPr>
        <p:txBody>
          <a:bodyPr/>
          <a:lstStyle/>
          <a:p>
            <a:endParaRPr lang="ja-JP" altLang="en-US" dirty="0"/>
          </a:p>
        </p:txBody>
      </p:sp>
      <p:sp>
        <p:nvSpPr>
          <p:cNvPr id="19" name="Shape 15"/>
          <p:cNvSpPr/>
          <p:nvPr/>
        </p:nvSpPr>
        <p:spPr>
          <a:xfrm>
            <a:off x="896112" y="6931152"/>
            <a:ext cx="1078992" cy="749808"/>
          </a:xfrm>
          <a:prstGeom prst="ellipse">
            <a:avLst/>
          </a:prstGeom>
          <a:solidFill>
            <a:srgbClr val="B18723"/>
          </a:solidFill>
          <a:ln w="12700">
            <a:solidFill>
              <a:srgbClr val="B18723"/>
            </a:solidFill>
            <a:prstDash val="solid"/>
          </a:ln>
        </p:spPr>
        <p:txBody>
          <a:bodyPr/>
          <a:lstStyle/>
          <a:p>
            <a:endParaRPr lang="ja-JP" altLang="en-US"/>
          </a:p>
        </p:txBody>
      </p:sp>
      <p:sp>
        <p:nvSpPr>
          <p:cNvPr id="20" name="Text 16"/>
          <p:cNvSpPr/>
          <p:nvPr/>
        </p:nvSpPr>
        <p:spPr>
          <a:xfrm>
            <a:off x="960120" y="7168896"/>
            <a:ext cx="932688" cy="192024"/>
          </a:xfrm>
          <a:prstGeom prst="rect">
            <a:avLst/>
          </a:prstGeom>
          <a:noFill/>
          <a:ln/>
        </p:spPr>
        <p:txBody>
          <a:bodyPr wrap="square" lIns="0" tIns="0" rIns="0" bIns="0" rtlCol="0" anchor="ctr"/>
          <a:lstStyle/>
          <a:p>
            <a:pPr marL="0" indent="0" algn="ctr">
              <a:buNone/>
            </a:pPr>
            <a:r>
              <a:rPr lang="en-US" sz="1600" b="1" dirty="0">
                <a:solidFill>
                  <a:srgbClr val="FFFDFC"/>
                </a:solidFill>
                <a:latin typeface="Noto Sans CJK JP" pitchFamily="34" charset="0"/>
                <a:ea typeface="Noto Sans CJK JP" pitchFamily="34" charset="-122"/>
                <a:cs typeface="Noto Sans CJK JP" pitchFamily="34" charset="-120"/>
              </a:rPr>
              <a:t>最優秀賞</a:t>
            </a:r>
            <a:endParaRPr lang="en-US" sz="1600" dirty="0"/>
          </a:p>
        </p:txBody>
      </p:sp>
      <p:sp>
        <p:nvSpPr>
          <p:cNvPr id="21" name="Text 17"/>
          <p:cNvSpPr/>
          <p:nvPr/>
        </p:nvSpPr>
        <p:spPr>
          <a:xfrm>
            <a:off x="2212848" y="6903720"/>
            <a:ext cx="914400" cy="256032"/>
          </a:xfrm>
          <a:prstGeom prst="rect">
            <a:avLst/>
          </a:prstGeom>
          <a:noFill/>
          <a:ln/>
        </p:spPr>
        <p:txBody>
          <a:bodyPr wrap="square" lIns="0" tIns="0" rIns="0" bIns="0" rtlCol="0" anchor="ctr"/>
          <a:lstStyle/>
          <a:p>
            <a:pPr marL="0" indent="0">
              <a:buNone/>
            </a:pPr>
            <a:r>
              <a:rPr lang="en-US" sz="1300" b="1" dirty="0">
                <a:solidFill>
                  <a:srgbClr val="B18723"/>
                </a:solidFill>
                <a:latin typeface="Noto Sans CJK JP" pitchFamily="34" charset="0"/>
                <a:ea typeface="Noto Sans CJK JP" pitchFamily="34" charset="-122"/>
                <a:cs typeface="Noto Sans CJK JP" pitchFamily="34" charset="-120"/>
              </a:rPr>
              <a:t>受賞者</a:t>
            </a:r>
            <a:endParaRPr lang="en-US" sz="1300" dirty="0"/>
          </a:p>
        </p:txBody>
      </p:sp>
      <p:sp>
        <p:nvSpPr>
          <p:cNvPr id="22" name="Text 18"/>
          <p:cNvSpPr/>
          <p:nvPr/>
        </p:nvSpPr>
        <p:spPr>
          <a:xfrm>
            <a:off x="2212848" y="7205472"/>
            <a:ext cx="4023360" cy="384048"/>
          </a:xfrm>
          <a:prstGeom prst="rect">
            <a:avLst/>
          </a:prstGeom>
          <a:noFill/>
          <a:ln/>
        </p:spPr>
        <p:txBody>
          <a:bodyPr wrap="square" lIns="0" tIns="0" rIns="0" bIns="0" rtlCol="0" anchor="ctr"/>
          <a:lstStyle/>
          <a:p>
            <a:pPr marL="0" indent="0">
              <a:buNone/>
            </a:pPr>
            <a:r>
              <a:rPr lang="en-US" sz="2400" b="1" dirty="0">
                <a:solidFill>
                  <a:srgbClr val="26233D"/>
                </a:solidFill>
                <a:latin typeface="Noto Sans CJK JP" pitchFamily="34" charset="0"/>
                <a:ea typeface="Noto Sans CJK JP" pitchFamily="34" charset="-122"/>
                <a:cs typeface="Noto Sans CJK JP" pitchFamily="34" charset="-120"/>
              </a:rPr>
              <a:t>4年　内 </a:t>
            </a:r>
            <a:r>
              <a:rPr lang="en-US" sz="2400" b="1" dirty="0" err="1">
                <a:solidFill>
                  <a:srgbClr val="26233D"/>
                </a:solidFill>
                <a:latin typeface="Noto Sans CJK JP" pitchFamily="34" charset="0"/>
                <a:ea typeface="Noto Sans CJK JP" pitchFamily="34" charset="-122"/>
                <a:cs typeface="Noto Sans CJK JP" pitchFamily="34" charset="-120"/>
              </a:rPr>
              <a:t>琥珀</a:t>
            </a:r>
            <a:r>
              <a:rPr lang="ja-JP" altLang="en-US" sz="2400" b="1" dirty="0">
                <a:solidFill>
                  <a:srgbClr val="26233D"/>
                </a:solidFill>
                <a:latin typeface="Noto Sans CJK JP" pitchFamily="34" charset="0"/>
                <a:ea typeface="Noto Sans CJK JP" pitchFamily="34" charset="-122"/>
                <a:cs typeface="Noto Sans CJK JP" pitchFamily="34" charset="-120"/>
              </a:rPr>
              <a:t>　さん</a:t>
            </a:r>
            <a:endParaRPr lang="en-US" sz="2400" dirty="0"/>
          </a:p>
        </p:txBody>
      </p:sp>
      <p:sp>
        <p:nvSpPr>
          <p:cNvPr id="23" name="Text 19"/>
          <p:cNvSpPr/>
          <p:nvPr/>
        </p:nvSpPr>
        <p:spPr>
          <a:xfrm>
            <a:off x="6995160" y="7004304"/>
            <a:ext cx="2377440" cy="475488"/>
          </a:xfrm>
          <a:prstGeom prst="rect">
            <a:avLst/>
          </a:prstGeom>
          <a:noFill/>
          <a:ln/>
        </p:spPr>
        <p:txBody>
          <a:bodyPr wrap="square" lIns="0" tIns="0" rIns="0" bIns="0" rtlCol="0" anchor="ctr"/>
          <a:lstStyle/>
          <a:p>
            <a:pPr marL="0" indent="0" algn="ctr">
              <a:buNone/>
            </a:pPr>
            <a:r>
              <a:rPr lang="en-US" sz="1250" b="1" dirty="0">
                <a:solidFill>
                  <a:srgbClr val="1F1D2E"/>
                </a:solidFill>
                <a:latin typeface="Noto Sans CJK JP" pitchFamily="34" charset="0"/>
                <a:ea typeface="Noto Sans CJK JP" pitchFamily="34" charset="-122"/>
                <a:cs typeface="Noto Sans CJK JP" pitchFamily="34" charset="-120"/>
              </a:rPr>
              <a:t>法学部ロゴコンテストにおいて</a:t>
            </a:r>
            <a:endParaRPr lang="en-US" sz="1250" dirty="0"/>
          </a:p>
          <a:p>
            <a:pPr marL="0" indent="0" algn="ctr">
              <a:buNone/>
            </a:pPr>
            <a:r>
              <a:rPr lang="en-US" sz="1250" b="1" dirty="0">
                <a:solidFill>
                  <a:srgbClr val="1F1D2E"/>
                </a:solidFill>
                <a:latin typeface="Noto Sans CJK JP" pitchFamily="34" charset="0"/>
                <a:ea typeface="Noto Sans CJK JP" pitchFamily="34" charset="-122"/>
                <a:cs typeface="Noto Sans CJK JP" pitchFamily="34" charset="-120"/>
              </a:rPr>
              <a:t>最優秀賞作品として選出されました</a:t>
            </a:r>
            <a:endParaRPr lang="en-US" sz="1250" dirty="0"/>
          </a:p>
        </p:txBody>
      </p:sp>
      <p:sp>
        <p:nvSpPr>
          <p:cNvPr id="24" name="Text 20"/>
          <p:cNvSpPr/>
          <p:nvPr/>
        </p:nvSpPr>
        <p:spPr>
          <a:xfrm>
            <a:off x="9509760" y="6967728"/>
            <a:ext cx="256032" cy="182880"/>
          </a:xfrm>
          <a:prstGeom prst="rect">
            <a:avLst/>
          </a:prstGeom>
          <a:noFill/>
          <a:ln/>
        </p:spPr>
        <p:txBody>
          <a:bodyPr wrap="square" lIns="0" tIns="0" rIns="0" bIns="0" rtlCol="0" anchor="ctr"/>
          <a:lstStyle/>
          <a:p>
            <a:pPr marL="0" indent="0" algn="ctr">
              <a:buNone/>
            </a:pPr>
            <a:r>
              <a:rPr lang="en-US" sz="1400" dirty="0">
                <a:solidFill>
                  <a:srgbClr val="D4A73C"/>
                </a:solidFill>
              </a:rPr>
              <a:t>✦</a:t>
            </a:r>
            <a:endParaRPr lang="en-US" sz="1400" dirty="0"/>
          </a:p>
        </p:txBody>
      </p:sp>
      <p:sp>
        <p:nvSpPr>
          <p:cNvPr id="25" name="Text 21"/>
          <p:cNvSpPr/>
          <p:nvPr/>
        </p:nvSpPr>
        <p:spPr>
          <a:xfrm>
            <a:off x="9509760" y="7360920"/>
            <a:ext cx="256032" cy="182880"/>
          </a:xfrm>
          <a:prstGeom prst="rect">
            <a:avLst/>
          </a:prstGeom>
          <a:noFill/>
          <a:ln/>
        </p:spPr>
        <p:txBody>
          <a:bodyPr wrap="square" lIns="0" tIns="0" rIns="0" bIns="0" rtlCol="0" anchor="ctr"/>
          <a:lstStyle/>
          <a:p>
            <a:pPr marL="0" indent="0" algn="ctr">
              <a:buNone/>
            </a:pPr>
            <a:r>
              <a:rPr lang="en-US" sz="1400" dirty="0">
                <a:solidFill>
                  <a:srgbClr val="D4A73C"/>
                </a:solidFill>
              </a:rPr>
              <a:t>✦</a:t>
            </a:r>
            <a:endParaRPr lang="en-US" sz="1400" dirty="0"/>
          </a:p>
        </p:txBody>
      </p:sp>
      <p:sp>
        <p:nvSpPr>
          <p:cNvPr id="26" name="Shape 22"/>
          <p:cNvSpPr/>
          <p:nvPr/>
        </p:nvSpPr>
        <p:spPr>
          <a:xfrm>
            <a:off x="640080" y="8321039"/>
            <a:ext cx="9400032" cy="5019993"/>
          </a:xfrm>
          <a:prstGeom prst="roundRect">
            <a:avLst>
              <a:gd name="adj" fmla="val 1928"/>
            </a:avLst>
          </a:prstGeom>
          <a:solidFill>
            <a:srgbClr val="FFFDFC"/>
          </a:solidFill>
          <a:ln w="12700">
            <a:solidFill>
              <a:srgbClr val="DCC892"/>
            </a:solidFill>
            <a:prstDash val="solid"/>
          </a:ln>
          <a:effectLst>
            <a:outerShdw blurRad="15240" dist="5080" dir="2700000" algn="bl" rotWithShape="0">
              <a:srgbClr val="C8B78B">
                <a:alpha val="10000"/>
              </a:srgbClr>
            </a:outerShdw>
          </a:effectLst>
        </p:spPr>
        <p:txBody>
          <a:bodyPr/>
          <a:lstStyle/>
          <a:p>
            <a:endParaRPr lang="ja-JP" altLang="en-US"/>
          </a:p>
        </p:txBody>
      </p:sp>
      <p:sp>
        <p:nvSpPr>
          <p:cNvPr id="27" name="Text 23"/>
          <p:cNvSpPr/>
          <p:nvPr/>
        </p:nvSpPr>
        <p:spPr>
          <a:xfrm>
            <a:off x="896112" y="8430768"/>
            <a:ext cx="2697480" cy="438912"/>
          </a:xfrm>
          <a:prstGeom prst="rect">
            <a:avLst/>
          </a:prstGeom>
          <a:solidFill>
            <a:srgbClr val="26233D"/>
          </a:solidFill>
          <a:ln>
            <a:solidFill>
              <a:srgbClr val="26233D"/>
            </a:solidFill>
          </a:ln>
        </p:spPr>
        <p:txBody>
          <a:bodyPr wrap="square" lIns="635" tIns="635" rIns="635" bIns="635" rtlCol="0" anchor="ctr"/>
          <a:lstStyle/>
          <a:p>
            <a:pPr marL="0" indent="0" algn="ctr">
              <a:buNone/>
            </a:pPr>
            <a:r>
              <a:rPr lang="en-US" sz="1750" b="1" dirty="0">
                <a:solidFill>
                  <a:srgbClr val="FFFDFC"/>
                </a:solidFill>
                <a:latin typeface="Noto Sans CJK JP" pitchFamily="34" charset="0"/>
                <a:ea typeface="Noto Sans CJK JP" pitchFamily="34" charset="-122"/>
                <a:cs typeface="Noto Sans CJK JP" pitchFamily="34" charset="-120"/>
              </a:rPr>
              <a:t>デザインコンセプト</a:t>
            </a:r>
            <a:endParaRPr lang="en-US" sz="1750" dirty="0"/>
          </a:p>
        </p:txBody>
      </p:sp>
      <p:sp>
        <p:nvSpPr>
          <p:cNvPr id="28" name="Text 24"/>
          <p:cNvSpPr/>
          <p:nvPr/>
        </p:nvSpPr>
        <p:spPr>
          <a:xfrm>
            <a:off x="896112" y="8979408"/>
            <a:ext cx="8906256" cy="4270248"/>
          </a:xfrm>
          <a:prstGeom prst="rect">
            <a:avLst/>
          </a:prstGeom>
          <a:noFill/>
          <a:ln/>
        </p:spPr>
        <p:txBody>
          <a:bodyPr wrap="square" lIns="635" tIns="635" rIns="635" bIns="635" rtlCol="0" anchor="t">
            <a:normAutofit fontScale="92500"/>
          </a:bodyPr>
          <a:lstStyle/>
          <a:p>
            <a:pPr marL="0" indent="0">
              <a:buNone/>
            </a:pPr>
            <a:r>
              <a:rPr lang="en-US" sz="2400" dirty="0">
                <a:solidFill>
                  <a:srgbClr val="1F1D2E"/>
                </a:solidFill>
                <a:latin typeface="Noto Sans CJK JP" pitchFamily="34" charset="0"/>
                <a:ea typeface="Noto Sans CJK JP" pitchFamily="34" charset="-122"/>
                <a:cs typeface="Noto Sans CJK JP" pitchFamily="34" charset="-120"/>
              </a:rPr>
              <a:t>中央には、熊本大学の校章に用いられているイチョウの葉をモチーフとしたロゴを配置し開学以来の長年にわたる知の継承と、大学との一体感を表現しました。配色には、熊本大学のコミュニケーションマークで採用されているうこん色と紫紺を用い、他の大学ロゴとの調和を意識しています。また、イチョウの葉は、開かれた法学書を正面から捉えた構図も表現しており、学問への探究心と、教育・研究活動の発展を象徴しています。上方へと広がる造形には、法学部の将来的な成長と発展への展望を込めました。さらに、簡潔で左右対称の構成とすることで、高い視認性と汎用性を確保し、小さなグッズ等を含む多様な媒体での利用を可能にしています。加えて、バリエーション案として、法学を学ぶうえで重要な価値である「公正さ」を象徴する天秤を左右に配したロゴも考案しました</a:t>
            </a:r>
            <a:r>
              <a:rPr lang="en-US" sz="1720" dirty="0">
                <a:solidFill>
                  <a:srgbClr val="1F1D2E"/>
                </a:solidFill>
                <a:latin typeface="Noto Sans CJK JP" pitchFamily="34" charset="0"/>
                <a:ea typeface="Noto Sans CJK JP" pitchFamily="34" charset="-122"/>
                <a:cs typeface="Noto Sans CJK JP" pitchFamily="34" charset="-120"/>
              </a:rPr>
              <a:t>。</a:t>
            </a:r>
            <a:endParaRPr lang="en-US" sz="1720" dirty="0"/>
          </a:p>
        </p:txBody>
      </p:sp>
      <p:sp>
        <p:nvSpPr>
          <p:cNvPr id="30" name="Text 26"/>
          <p:cNvSpPr/>
          <p:nvPr/>
        </p:nvSpPr>
        <p:spPr>
          <a:xfrm>
            <a:off x="868680" y="12582144"/>
            <a:ext cx="2240280" cy="219456"/>
          </a:xfrm>
          <a:prstGeom prst="rect">
            <a:avLst/>
          </a:prstGeom>
          <a:noFill/>
          <a:ln/>
        </p:spPr>
        <p:txBody>
          <a:bodyPr wrap="square" lIns="0" tIns="0" rIns="0" bIns="0" rtlCol="0" anchor="ctr"/>
          <a:lstStyle/>
          <a:p>
            <a:pPr marL="0" indent="0">
              <a:buNone/>
            </a:pPr>
            <a:r>
              <a:rPr lang="ja-JP" altLang="en-US" sz="1550" dirty="0"/>
              <a:t>　</a:t>
            </a:r>
            <a:endParaRPr lang="en-US" sz="1550" dirty="0"/>
          </a:p>
        </p:txBody>
      </p:sp>
      <p:sp>
        <p:nvSpPr>
          <p:cNvPr id="32" name="Text 28"/>
          <p:cNvSpPr/>
          <p:nvPr/>
        </p:nvSpPr>
        <p:spPr>
          <a:xfrm>
            <a:off x="1280160" y="13935456"/>
            <a:ext cx="8183880" cy="164592"/>
          </a:xfrm>
          <a:prstGeom prst="rect">
            <a:avLst/>
          </a:prstGeom>
          <a:noFill/>
          <a:ln/>
        </p:spPr>
        <p:txBody>
          <a:bodyPr wrap="square" lIns="0" tIns="0" rIns="0" bIns="0" rtlCol="0" anchor="ctr"/>
          <a:lstStyle/>
          <a:p>
            <a:pPr marL="0" indent="0" algn="ctr">
              <a:buNone/>
            </a:pPr>
            <a:r>
              <a:rPr lang="en-US" sz="880" dirty="0">
                <a:solidFill>
                  <a:srgbClr val="6B667A"/>
                </a:solidFill>
                <a:latin typeface="Noto Sans CJK JP" pitchFamily="34" charset="0"/>
                <a:ea typeface="Noto Sans CJK JP" pitchFamily="34" charset="-122"/>
                <a:cs typeface="Noto Sans CJK JP" pitchFamily="34" charset="-120"/>
              </a:rPr>
              <a:t>Faculty of Law Logo Contest - Award Announcement Poster</a:t>
            </a:r>
            <a:endParaRPr lang="en-US" sz="88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erif CJK JP"/>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JP"/>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85</TotalTime>
  <Words>99</Words>
  <Application>Microsoft Office PowerPoint</Application>
  <PresentationFormat>ユーザー設定</PresentationFormat>
  <Paragraphs>69</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Noto Sans CJK JP</vt:lpstr>
      <vt:lpstr>Noto Serif CJK JP</vt:lpstr>
      <vt:lpstr>Arial</vt:lpstr>
      <vt:lpstr>Office Theme</vt:lpstr>
      <vt:lpstr>PowerPoint プレゼンテーション</vt:lpstr>
    </vt:vector>
  </TitlesOfParts>
  <Company>OpenAI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法学部ロゴコンテスト 最優秀賞作品</dc:title>
  <dc:subject>法学部ロゴコンテスト 最優秀賞作品 発表用ポスター</dc:subject>
  <dc:creator>OpenAI</dc:creator>
  <cp:lastModifiedBy>KAYO KURATA</cp:lastModifiedBy>
  <cp:revision>7</cp:revision>
  <cp:lastPrinted>2026-03-10T06:12:14Z</cp:lastPrinted>
  <dcterms:created xsi:type="dcterms:W3CDTF">2026-03-10T04:52:02Z</dcterms:created>
  <dcterms:modified xsi:type="dcterms:W3CDTF">2026-03-23T01:56:27Z</dcterms:modified>
</cp:coreProperties>
</file>